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wav" ContentType="audio/wav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avi" ContentType="video/x-msvide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1309" r:id="rId2"/>
    <p:sldId id="1439" r:id="rId3"/>
    <p:sldId id="1444" r:id="rId4"/>
    <p:sldId id="1448" r:id="rId5"/>
    <p:sldId id="1449" r:id="rId6"/>
    <p:sldId id="1447" r:id="rId7"/>
    <p:sldId id="1450" r:id="rId8"/>
    <p:sldId id="1451" r:id="rId9"/>
    <p:sldId id="1452" r:id="rId10"/>
    <p:sldId id="1453" r:id="rId11"/>
    <p:sldId id="1454" r:id="rId12"/>
    <p:sldId id="1456" r:id="rId13"/>
    <p:sldId id="1457" r:id="rId14"/>
    <p:sldId id="1459" r:id="rId15"/>
    <p:sldId id="1458" r:id="rId16"/>
    <p:sldId id="1465" r:id="rId17"/>
    <p:sldId id="1466" r:id="rId18"/>
    <p:sldId id="1467" r:id="rId19"/>
    <p:sldId id="1390" r:id="rId20"/>
    <p:sldId id="1391" r:id="rId21"/>
    <p:sldId id="1329" r:id="rId22"/>
    <p:sldId id="1455" r:id="rId23"/>
    <p:sldId id="1394" r:id="rId24"/>
    <p:sldId id="1395" r:id="rId25"/>
    <p:sldId id="1396" r:id="rId26"/>
    <p:sldId id="1397" r:id="rId27"/>
    <p:sldId id="1398" r:id="rId28"/>
    <p:sldId id="1461" r:id="rId29"/>
    <p:sldId id="1464" r:id="rId30"/>
    <p:sldId id="1460" r:id="rId31"/>
    <p:sldId id="1462" r:id="rId32"/>
    <p:sldId id="1463" r:id="rId33"/>
    <p:sldId id="277" r:id="rId34"/>
    <p:sldId id="138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8"/>
    <p:restoredTop sz="96405"/>
  </p:normalViewPr>
  <p:slideViewPr>
    <p:cSldViewPr>
      <p:cViewPr varScale="1">
        <p:scale>
          <a:sx n="121" d="100"/>
          <a:sy n="121" d="100"/>
        </p:scale>
        <p:origin x="59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 smtClean="0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 smtClean="0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4/07/22/cat-stalking-map/" TargetMode="External"/><Relationship Id="rId4" Type="http://schemas.openxmlformats.org/officeDocument/2006/relationships/hyperlink" Target="http://iknowwhereyourcatlives.com/cat/8ec76559d5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40C094-C9DB-4EB0-81F6-27FB938ACC10}" type="slidenum">
              <a:rPr lang="zh-CN" altLang="en-AU" smtClean="0"/>
              <a:pPr/>
              <a:t>27</a:t>
            </a:fld>
            <a:endParaRPr lang="en-AU" altLang="zh-CN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26777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 smtClean="0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29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33</a:t>
            </a:fld>
            <a:endParaRPr lang="en-AU" altLang="zh-CN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5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Asian Tourists are likely to flow to Hong Kong central</a:t>
            </a:r>
            <a:r>
              <a:rPr lang="en-US" baseline="0" dirty="0" smtClean="0"/>
              <a:t> </a:t>
            </a:r>
            <a:r>
              <a:rPr lang="en-US" dirty="0" smtClean="0"/>
              <a:t>area from surrounding areas</a:t>
            </a:r>
            <a:r>
              <a:rPr lang="en-US" baseline="0" dirty="0" smtClean="0"/>
              <a:t> </a:t>
            </a:r>
            <a:r>
              <a:rPr lang="en-US" dirty="0" smtClean="0"/>
              <a:t>Tourist from Center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Kok</a:t>
            </a:r>
            <a:r>
              <a:rPr lang="en-US" dirty="0" smtClean="0"/>
              <a:t> tend to visit </a:t>
            </a:r>
            <a:r>
              <a:rPr lang="en-US" dirty="0" err="1" smtClean="0"/>
              <a:t>Tsim</a:t>
            </a:r>
            <a:r>
              <a:rPr lang="en-US" baseline="0" dirty="0" smtClean="0"/>
              <a:t> </a:t>
            </a:r>
            <a:r>
              <a:rPr lang="en-US" dirty="0" err="1" smtClean="0"/>
              <a:t>Sha</a:t>
            </a:r>
            <a:r>
              <a:rPr lang="en-US" dirty="0" smtClean="0"/>
              <a:t> </a:t>
            </a:r>
            <a:r>
              <a:rPr lang="en-US" dirty="0" err="1" smtClean="0"/>
              <a:t>Tsui</a:t>
            </a:r>
            <a:r>
              <a:rPr lang="en-US" dirty="0" smtClean="0"/>
              <a:t> as the next destination</a:t>
            </a:r>
            <a:r>
              <a:rPr lang="en-US" baseline="0" dirty="0" smtClean="0"/>
              <a:t> </a:t>
            </a:r>
            <a:r>
              <a:rPr lang="en-US" dirty="0" smtClean="0"/>
              <a:t>while, </a:t>
            </a:r>
            <a:r>
              <a:rPr lang="en-US" dirty="0" err="1" smtClean="0"/>
              <a:t>somes</a:t>
            </a:r>
            <a:r>
              <a:rPr lang="en-US" dirty="0" smtClean="0"/>
              <a:t> chose to travel directly to Hong Kong Central. Considerable</a:t>
            </a:r>
            <a:r>
              <a:rPr lang="en-US" baseline="0" dirty="0" smtClean="0"/>
              <a:t> </a:t>
            </a:r>
            <a:r>
              <a:rPr lang="en-US" dirty="0" smtClean="0"/>
              <a:t>tourist flow are found from Hong Kong Central and Times Square Towers</a:t>
            </a:r>
            <a:r>
              <a:rPr lang="en-US" baseline="0" dirty="0" smtClean="0"/>
              <a:t> </a:t>
            </a:r>
            <a:r>
              <a:rPr lang="en-US" dirty="0" smtClean="0"/>
              <a:t>to </a:t>
            </a:r>
            <a:r>
              <a:rPr lang="en-US" dirty="0" err="1" smtClean="0"/>
              <a:t>Tsim</a:t>
            </a:r>
            <a:r>
              <a:rPr lang="en-US" dirty="0" smtClean="0"/>
              <a:t> </a:t>
            </a:r>
            <a:r>
              <a:rPr lang="en-US" dirty="0" err="1" smtClean="0"/>
              <a:t>Sha</a:t>
            </a:r>
            <a:r>
              <a:rPr lang="en-US" dirty="0" smtClean="0"/>
              <a:t> </a:t>
            </a:r>
            <a:r>
              <a:rPr lang="en-US" dirty="0" err="1" smtClean="0"/>
              <a:t>Tsui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Western tourists tend to visit Hong Kong Central directly right after visiting Center </a:t>
            </a:r>
            <a:r>
              <a:rPr lang="en-US" dirty="0" err="1" smtClean="0"/>
              <a:t>Mong</a:t>
            </a:r>
            <a:r>
              <a:rPr lang="en-US" dirty="0" smtClean="0"/>
              <a:t>, while, </a:t>
            </a:r>
            <a:r>
              <a:rPr lang="en-US" dirty="0" err="1" smtClean="0"/>
              <a:t>somes</a:t>
            </a:r>
            <a:r>
              <a:rPr lang="en-US" dirty="0" smtClean="0"/>
              <a:t> travel in the opposite direction. Tourists are more</a:t>
            </a:r>
            <a:r>
              <a:rPr lang="en-US" baseline="0" dirty="0" smtClean="0"/>
              <a:t> </a:t>
            </a:r>
            <a:r>
              <a:rPr lang="en-US" dirty="0" smtClean="0"/>
              <a:t>likely to visit </a:t>
            </a:r>
            <a:r>
              <a:rPr lang="en-US" dirty="0" err="1" smtClean="0"/>
              <a:t>Tsim</a:t>
            </a:r>
            <a:r>
              <a:rPr lang="en-US" dirty="0" smtClean="0"/>
              <a:t> </a:t>
            </a:r>
            <a:r>
              <a:rPr lang="en-US" dirty="0" err="1" smtClean="0"/>
              <a:t>Sha</a:t>
            </a:r>
            <a:r>
              <a:rPr lang="en-US" dirty="0" smtClean="0"/>
              <a:t> </a:t>
            </a:r>
            <a:r>
              <a:rPr lang="en-US" dirty="0" err="1" smtClean="0"/>
              <a:t>Tsui</a:t>
            </a:r>
            <a:r>
              <a:rPr lang="en-US" dirty="0" smtClean="0"/>
              <a:t> than Hong Kong Central</a:t>
            </a:r>
            <a:r>
              <a:rPr lang="en-US" baseline="0" dirty="0" smtClean="0"/>
              <a:t> </a:t>
            </a:r>
            <a:r>
              <a:rPr lang="en-US" dirty="0" smtClean="0"/>
              <a:t>after visiting Times Square Towers. Some tourists</a:t>
            </a:r>
            <a:r>
              <a:rPr lang="en-US" baseline="0" dirty="0" smtClean="0"/>
              <a:t> </a:t>
            </a:r>
            <a:r>
              <a:rPr lang="en-US" dirty="0" smtClean="0"/>
              <a:t>visited </a:t>
            </a:r>
            <a:r>
              <a:rPr lang="en-US" dirty="0" err="1" smtClean="0"/>
              <a:t>Tsim</a:t>
            </a:r>
            <a:r>
              <a:rPr lang="en-US" dirty="0" smtClean="0"/>
              <a:t> </a:t>
            </a:r>
            <a:r>
              <a:rPr lang="en-US" dirty="0" err="1" smtClean="0"/>
              <a:t>Sha</a:t>
            </a:r>
            <a:r>
              <a:rPr lang="en-US" dirty="0" smtClean="0"/>
              <a:t> </a:t>
            </a:r>
            <a:r>
              <a:rPr lang="en-US" dirty="0" err="1" smtClean="0"/>
              <a:t>Tsui</a:t>
            </a:r>
            <a:r>
              <a:rPr lang="en-US" dirty="0" smtClean="0"/>
              <a:t> right after going to the Peak Tower.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04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pPr/>
              <a:t>12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151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pPr>
                <a:defRPr/>
              </a:pPr>
              <a:t>13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091000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 smtClean="0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42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Asian Tourists are likely to flow to Hong Kong central</a:t>
            </a:r>
            <a:r>
              <a:rPr lang="en-US" baseline="0" dirty="0" smtClean="0"/>
              <a:t> </a:t>
            </a:r>
            <a:r>
              <a:rPr lang="en-US" dirty="0" smtClean="0"/>
              <a:t>area from surrounding areas</a:t>
            </a:r>
            <a:r>
              <a:rPr lang="en-US" baseline="0" dirty="0" smtClean="0"/>
              <a:t> </a:t>
            </a:r>
            <a:r>
              <a:rPr lang="en-US" dirty="0" smtClean="0"/>
              <a:t>Tourist from Center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Kok</a:t>
            </a:r>
            <a:r>
              <a:rPr lang="en-US" dirty="0" smtClean="0"/>
              <a:t> tend to visit </a:t>
            </a:r>
            <a:r>
              <a:rPr lang="en-US" dirty="0" err="1" smtClean="0"/>
              <a:t>Tsim</a:t>
            </a:r>
            <a:r>
              <a:rPr lang="en-US" baseline="0" dirty="0" smtClean="0"/>
              <a:t> </a:t>
            </a:r>
            <a:r>
              <a:rPr lang="en-US" dirty="0" err="1" smtClean="0"/>
              <a:t>Sha</a:t>
            </a:r>
            <a:r>
              <a:rPr lang="en-US" dirty="0" smtClean="0"/>
              <a:t> </a:t>
            </a:r>
            <a:r>
              <a:rPr lang="en-US" dirty="0" err="1" smtClean="0"/>
              <a:t>Tsui</a:t>
            </a:r>
            <a:r>
              <a:rPr lang="en-US" dirty="0" smtClean="0"/>
              <a:t> as the next destination</a:t>
            </a:r>
            <a:r>
              <a:rPr lang="en-US" baseline="0" dirty="0" smtClean="0"/>
              <a:t> </a:t>
            </a:r>
            <a:r>
              <a:rPr lang="en-US" dirty="0" smtClean="0"/>
              <a:t>while, </a:t>
            </a:r>
            <a:r>
              <a:rPr lang="en-US" dirty="0" err="1" smtClean="0"/>
              <a:t>somes</a:t>
            </a:r>
            <a:r>
              <a:rPr lang="en-US" dirty="0" smtClean="0"/>
              <a:t> chose to travel directly to Hong Kong Central. Considerable</a:t>
            </a:r>
            <a:r>
              <a:rPr lang="en-US" baseline="0" dirty="0" smtClean="0"/>
              <a:t> </a:t>
            </a:r>
            <a:r>
              <a:rPr lang="en-US" dirty="0" smtClean="0"/>
              <a:t>tourist flow are found from Hong Kong Central and Times Square Towers</a:t>
            </a:r>
            <a:r>
              <a:rPr lang="en-US" baseline="0" dirty="0" smtClean="0"/>
              <a:t> </a:t>
            </a:r>
            <a:r>
              <a:rPr lang="en-US" dirty="0" smtClean="0"/>
              <a:t>to </a:t>
            </a:r>
            <a:r>
              <a:rPr lang="en-US" dirty="0" err="1" smtClean="0"/>
              <a:t>Tsim</a:t>
            </a:r>
            <a:r>
              <a:rPr lang="en-US" dirty="0" smtClean="0"/>
              <a:t> </a:t>
            </a:r>
            <a:r>
              <a:rPr lang="en-US" dirty="0" err="1" smtClean="0"/>
              <a:t>Sha</a:t>
            </a:r>
            <a:r>
              <a:rPr lang="en-US" dirty="0" smtClean="0"/>
              <a:t> </a:t>
            </a:r>
            <a:r>
              <a:rPr lang="en-US" dirty="0" err="1" smtClean="0"/>
              <a:t>Tsui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Western tourists tend to visit Hong Kong Central directly right after visiting Center </a:t>
            </a:r>
            <a:r>
              <a:rPr lang="en-US" dirty="0" err="1" smtClean="0"/>
              <a:t>Mong</a:t>
            </a:r>
            <a:r>
              <a:rPr lang="en-US" dirty="0" smtClean="0"/>
              <a:t>, while, </a:t>
            </a:r>
            <a:r>
              <a:rPr lang="en-US" dirty="0" err="1" smtClean="0"/>
              <a:t>somes</a:t>
            </a:r>
            <a:r>
              <a:rPr lang="en-US" dirty="0" smtClean="0"/>
              <a:t> travel in the opposite direction. Tourists are more</a:t>
            </a:r>
            <a:r>
              <a:rPr lang="en-US" baseline="0" dirty="0" smtClean="0"/>
              <a:t> </a:t>
            </a:r>
            <a:r>
              <a:rPr lang="en-US" dirty="0" smtClean="0"/>
              <a:t>likely to visit </a:t>
            </a:r>
            <a:r>
              <a:rPr lang="en-US" dirty="0" err="1" smtClean="0"/>
              <a:t>Tsim</a:t>
            </a:r>
            <a:r>
              <a:rPr lang="en-US" dirty="0" smtClean="0"/>
              <a:t> </a:t>
            </a:r>
            <a:r>
              <a:rPr lang="en-US" dirty="0" err="1" smtClean="0"/>
              <a:t>Sha</a:t>
            </a:r>
            <a:r>
              <a:rPr lang="en-US" dirty="0" smtClean="0"/>
              <a:t> </a:t>
            </a:r>
            <a:r>
              <a:rPr lang="en-US" dirty="0" err="1" smtClean="0"/>
              <a:t>Tsui</a:t>
            </a:r>
            <a:r>
              <a:rPr lang="en-US" dirty="0" smtClean="0"/>
              <a:t> than Hong Kong Central</a:t>
            </a:r>
            <a:r>
              <a:rPr lang="en-US" baseline="0" dirty="0" smtClean="0"/>
              <a:t> </a:t>
            </a:r>
            <a:r>
              <a:rPr lang="en-US" dirty="0" smtClean="0"/>
              <a:t>after visiting Times Square Towers. Some tourists</a:t>
            </a:r>
            <a:r>
              <a:rPr lang="en-US" baseline="0" dirty="0" smtClean="0"/>
              <a:t> </a:t>
            </a:r>
            <a:r>
              <a:rPr lang="en-US" dirty="0" smtClean="0"/>
              <a:t>visited </a:t>
            </a:r>
            <a:r>
              <a:rPr lang="en-US" dirty="0" err="1" smtClean="0"/>
              <a:t>Tsim</a:t>
            </a:r>
            <a:r>
              <a:rPr lang="en-US" dirty="0" smtClean="0"/>
              <a:t> </a:t>
            </a:r>
            <a:r>
              <a:rPr lang="en-US" dirty="0" err="1" smtClean="0"/>
              <a:t>Sha</a:t>
            </a:r>
            <a:r>
              <a:rPr lang="en-US" dirty="0" smtClean="0"/>
              <a:t> </a:t>
            </a:r>
            <a:r>
              <a:rPr lang="en-US" dirty="0" err="1" smtClean="0"/>
              <a:t>Tsui</a:t>
            </a:r>
            <a:r>
              <a:rPr lang="en-US" dirty="0" smtClean="0"/>
              <a:t> right after going to the Peak Tower.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40C094-C9DB-4EB0-81F6-27FB938ACC10}" type="slidenum">
              <a:rPr lang="zh-CN" altLang="en-AU" smtClean="0"/>
              <a:pPr/>
              <a:t>20</a:t>
            </a:fld>
            <a:endParaRPr lang="en-AU" altLang="zh-CN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032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Mashable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points out that a new data visualization project called “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 Know Where Your Cat Lives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trolling the internet and collecting metadata in your #adorable #cat #picture. Using the geotags embedded in the metadata in public photos, the project collects the information and puts the cat’s location on a map perfect for cyberstalking your fuzzy feline friend.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http://time.com/3019671/i-know-where-your-cat-lives-website-data-visualization/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features cats from everywhere around the globe — a giant red tom in Chiba, Japan to a grey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fuzzball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kitten in Apulia, Italy to a kitten cuddled with his mom in Queensland, Australia — all available for gawking at and cooing over at the click of a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54FE8-CB2C-49F1-A804-29EFD66698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7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7" Type="http://schemas.openxmlformats.org/officeDocument/2006/relationships/image" Target="../media/image41.jp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7.png"/><Relationship Id="rId10" Type="http://schemas.openxmlformats.org/officeDocument/2006/relationships/image" Target="../media/image8.jpeg"/><Relationship Id="rId11" Type="http://schemas.openxmlformats.org/officeDocument/2006/relationships/image" Target="../media/image9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tiff"/><Relationship Id="rId3" Type="http://schemas.openxmlformats.org/officeDocument/2006/relationships/image" Target="../media/image4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olstalker.com/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search-id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lip.org.au/" TargetMode="External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4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4" Type="http://schemas.openxmlformats.org/officeDocument/2006/relationships/audio" Target="../media/audio3.wav"/><Relationship Id="rId5" Type="http://schemas.openxmlformats.org/officeDocument/2006/relationships/audio" Target="../media/audio4.wav"/><Relationship Id="rId6" Type="http://schemas.openxmlformats.org/officeDocument/2006/relationships/image" Target="../media/image15.jpeg"/><Relationship Id="rId7" Type="http://schemas.openxmlformats.org/officeDocument/2006/relationships/image" Target="../media/image16.wmf"/><Relationship Id="rId8" Type="http://schemas.openxmlformats.org/officeDocument/2006/relationships/image" Target="../media/image17.jpe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Recent Research Work </a:t>
            </a:r>
            <a:br>
              <a:rPr lang="en-US" altLang="zh-CN" sz="3200" dirty="0" smtClean="0"/>
            </a:br>
            <a:r>
              <a:rPr lang="en-US" altLang="zh-CN" sz="3200" dirty="0" smtClean="0"/>
              <a:t>in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Li</a:t>
            </a:r>
            <a:endParaRPr lang="en-AU" altLang="zh-CN" dirty="0" smtClean="0"/>
          </a:p>
          <a:p>
            <a:r>
              <a:rPr lang="en-US" altLang="zh-CN" dirty="0" smtClean="0"/>
              <a:t>School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Technology</a:t>
            </a:r>
            <a:endParaRPr lang="en-AU" dirty="0" smtClean="0"/>
          </a:p>
          <a:p>
            <a:r>
              <a:rPr lang="en-AU" dirty="0" smtClean="0"/>
              <a:t>Deakin</a:t>
            </a:r>
            <a:r>
              <a:rPr lang="zh-CN" altLang="en-US" dirty="0" smtClean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P.R. Applications</a:t>
            </a:r>
            <a:br>
              <a:rPr lang="en-US" dirty="0" smtClean="0"/>
            </a:br>
            <a:r>
              <a:rPr lang="en-US" sz="2200" dirty="0"/>
              <a:t>(Case </a:t>
            </a:r>
            <a:r>
              <a:rPr lang="en-US" altLang="zh-CN" sz="2200" dirty="0"/>
              <a:t>4</a:t>
            </a:r>
            <a:r>
              <a:rPr lang="en-US" sz="2200" dirty="0" smtClean="0"/>
              <a:t>: </a:t>
            </a:r>
            <a:r>
              <a:rPr lang="en-US" altLang="zh-CN" sz="2200" dirty="0" smtClean="0"/>
              <a:t>Trajectory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Analysis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Recent Research @ TULIP Lab</a:t>
            </a:r>
            <a:endParaRPr lang="en-AU"/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P.R. Applications</a:t>
            </a:r>
            <a:br>
              <a:rPr lang="en-US" dirty="0" smtClean="0"/>
            </a:br>
            <a:r>
              <a:rPr lang="en-US" sz="2200" dirty="0"/>
              <a:t>(Case </a:t>
            </a:r>
            <a:r>
              <a:rPr lang="en-US" altLang="zh-CN" sz="2200" dirty="0" smtClean="0"/>
              <a:t>5</a:t>
            </a:r>
            <a:r>
              <a:rPr lang="en-US" sz="2200" dirty="0" smtClean="0"/>
              <a:t>: Video Surveillance)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Recent Research @ TULIP Lab</a:t>
            </a:r>
            <a:endParaRPr lang="en-AU"/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768" y="1412776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9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Segmentation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45" y="1571612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857752" y="1301902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 smtClean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00628" y="1454302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 smtClean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43505" y="1606702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 smtClean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45446" y="1759102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Language</a:t>
              </a:r>
              <a:r>
                <a:rPr lang="en-AU" sz="1600" dirty="0" smtClean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464343" y="1911502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Age</a:t>
              </a:r>
              <a:endParaRPr lang="en-US" sz="1600" dirty="0"/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46574" y="2063902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Income</a:t>
              </a:r>
              <a:endParaRPr lang="en-US" sz="1600" dirty="0"/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782180" y="2216302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HK Length of Stay</a:t>
              </a:r>
              <a:endParaRPr lang="en-US" sz="1600" dirty="0"/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00760" y="2500307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Travel Experience</a:t>
              </a:r>
              <a:endParaRPr lang="en-US" sz="1600" dirty="0"/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254428" y="2802100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Travel Party</a:t>
              </a:r>
              <a:endParaRPr lang="en-US" sz="1600" dirty="0"/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428596" y="535782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 smtClean="0">
                <a:solidFill>
                  <a:srgbClr val="000000"/>
                </a:solidFill>
              </a:rPr>
              <a:t>Fully </a:t>
            </a:r>
            <a:br>
              <a:rPr lang="en-AU" sz="1800" dirty="0" smtClean="0">
                <a:solidFill>
                  <a:srgbClr val="000000"/>
                </a:solidFill>
              </a:rPr>
            </a:br>
            <a:r>
              <a:rPr lang="en-AU" sz="1800" dirty="0" smtClean="0">
                <a:solidFill>
                  <a:srgbClr val="000000"/>
                </a:solidFill>
              </a:rPr>
              <a:t>packaged</a:t>
            </a:r>
            <a:endParaRPr lang="en-AU" sz="1800" dirty="0">
              <a:solidFill>
                <a:srgbClr val="000000"/>
              </a:solidFill>
            </a:endParaRP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714744" y="5214950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 smtClean="0">
                <a:solidFill>
                  <a:srgbClr val="000000"/>
                </a:solidFill>
              </a:rPr>
              <a:t>Fully </a:t>
            </a:r>
            <a:br>
              <a:rPr lang="en-AU" sz="1800" dirty="0" smtClean="0">
                <a:solidFill>
                  <a:srgbClr val="000000"/>
                </a:solidFill>
              </a:rPr>
            </a:br>
            <a:r>
              <a:rPr lang="en-AU" sz="1800" dirty="0" smtClean="0">
                <a:solidFill>
                  <a:srgbClr val="000000"/>
                </a:solidFill>
              </a:rPr>
              <a:t>packaged</a:t>
            </a:r>
            <a:endParaRPr lang="en-AU" sz="1800" dirty="0">
              <a:solidFill>
                <a:srgbClr val="000000"/>
              </a:solidFill>
            </a:endParaRP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643042" y="464344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 smtClean="0">
                <a:solidFill>
                  <a:srgbClr val="000000"/>
                </a:solidFill>
              </a:rPr>
              <a:t>partially</a:t>
            </a:r>
            <a:br>
              <a:rPr lang="en-AU" sz="1800" dirty="0" smtClean="0">
                <a:solidFill>
                  <a:srgbClr val="000000"/>
                </a:solidFill>
              </a:rPr>
            </a:br>
            <a:r>
              <a:rPr lang="en-AU" sz="1800" dirty="0" smtClean="0">
                <a:solidFill>
                  <a:srgbClr val="000000"/>
                </a:solidFill>
              </a:rPr>
              <a:t>packaged</a:t>
            </a:r>
            <a:endParaRPr lang="en-AU" sz="1800" dirty="0">
              <a:solidFill>
                <a:srgbClr val="000000"/>
              </a:solidFill>
            </a:endParaRP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86182" y="2071678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 smtClean="0">
                <a:solidFill>
                  <a:srgbClr val="000000"/>
                </a:solidFill>
              </a:rPr>
              <a:t>partially</a:t>
            </a:r>
            <a:br>
              <a:rPr lang="en-AU" sz="1800" dirty="0" smtClean="0">
                <a:solidFill>
                  <a:srgbClr val="000000"/>
                </a:solidFill>
              </a:rPr>
            </a:br>
            <a:r>
              <a:rPr lang="en-AU" sz="1800" dirty="0" smtClean="0">
                <a:solidFill>
                  <a:srgbClr val="000000"/>
                </a:solidFill>
              </a:rPr>
              <a:t>packaged</a:t>
            </a:r>
            <a:endParaRPr lang="en-AU" sz="1800" dirty="0">
              <a:solidFill>
                <a:srgbClr val="000000"/>
              </a:solidFill>
            </a:endParaRP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214414" y="5072074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 smtClean="0">
                <a:solidFill>
                  <a:srgbClr val="000000"/>
                </a:solidFill>
              </a:rPr>
              <a:t>old</a:t>
            </a:r>
            <a:endParaRPr lang="en-AU" sz="1800" dirty="0">
              <a:solidFill>
                <a:srgbClr val="000000"/>
              </a:solidFill>
            </a:endParaRP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142976" y="2786058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 smtClean="0">
                <a:solidFill>
                  <a:srgbClr val="000000"/>
                </a:solidFill>
              </a:rPr>
              <a:t>High income</a:t>
            </a:r>
            <a:endParaRPr lang="en-AU" sz="1800" dirty="0">
              <a:solidFill>
                <a:srgbClr val="000000"/>
              </a:solidFill>
            </a:endParaRP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428992" y="4286256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 smtClean="0">
                <a:solidFill>
                  <a:srgbClr val="000000"/>
                </a:solidFill>
              </a:rPr>
              <a:t>Low income</a:t>
            </a:r>
            <a:endParaRPr lang="en-AU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AU" kern="0" dirty="0"/>
              <a:t>Negative Association Rule </a:t>
            </a:r>
            <a:r>
              <a:rPr lang="en-AU" kern="0" dirty="0" smtClean="0"/>
              <a:t>Mining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357298"/>
            <a:ext cx="1071570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592914" y="2344301"/>
            <a:ext cx="550194" cy="60534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428728" y="1846407"/>
            <a:ext cx="714380" cy="49789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Sup(A</a:t>
            </a:r>
            <a:r>
              <a:rPr lang="en-US" sz="1800" dirty="0" smtClean="0">
                <a:sym typeface="Wingdings" pitchFamily="2" charset="2"/>
              </a:rPr>
              <a:t>UB) ≥ </a:t>
            </a:r>
            <a:r>
              <a:rPr lang="en-US" sz="1800" dirty="0" err="1" smtClean="0">
                <a:sym typeface="Wingdings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Sup(A</a:t>
            </a:r>
            <a:r>
              <a:rPr lang="en-US" sz="1800" dirty="0" smtClean="0">
                <a:sym typeface="Wingdings" pitchFamily="2" charset="2"/>
              </a:rPr>
              <a:t>UB) &lt; </a:t>
            </a:r>
            <a:r>
              <a:rPr lang="en-US" sz="1800" dirty="0" err="1" smtClean="0">
                <a:sym typeface="Wingdings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2143108" y="1928802"/>
            <a:ext cx="1500198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643306" y="2339924"/>
            <a:ext cx="571504" cy="43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715008" y="2339924"/>
            <a:ext cx="785818" cy="875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786414" y="171448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lever(A</a:t>
            </a:r>
            <a:r>
              <a:rPr lang="en-US" sz="1800" dirty="0" smtClean="0">
                <a:sym typeface="Wingdings" pitchFamily="2" charset="2"/>
              </a:rPr>
              <a:t>UB) ≥ </a:t>
            </a:r>
            <a:r>
              <a:rPr lang="en-US" sz="1800" dirty="0" err="1" smtClean="0">
                <a:sym typeface="Wingdings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>
            <a:spLocks/>
          </p:cNvSpPr>
          <p:nvPr/>
        </p:nvSpPr>
        <p:spPr bwMode="auto">
          <a:xfrm>
            <a:off x="4214810" y="1785926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Candidate Interesting </a:t>
            </a:r>
            <a:r>
              <a:rPr lang="en-US" sz="1800" b="1" dirty="0" smtClean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Item-set</a:t>
            </a:r>
          </a:p>
        </p:txBody>
      </p:sp>
      <p:sp>
        <p:nvSpPr>
          <p:cNvPr id="53" name="Rectangle 52"/>
          <p:cNvSpPr>
            <a:spLocks/>
          </p:cNvSpPr>
          <p:nvPr/>
        </p:nvSpPr>
        <p:spPr bwMode="auto">
          <a:xfrm>
            <a:off x="2143108" y="3857628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Candidate Interesting </a:t>
            </a:r>
            <a:r>
              <a:rPr lang="en-US" sz="1800" b="1" dirty="0" smtClean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 rot="5400000">
            <a:off x="2344293" y="3308713"/>
            <a:ext cx="1097829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 rot="5400000">
            <a:off x="2661387" y="5197444"/>
            <a:ext cx="46364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>
            <a:spLocks/>
          </p:cNvSpPr>
          <p:nvPr/>
        </p:nvSpPr>
        <p:spPr bwMode="auto">
          <a:xfrm>
            <a:off x="6500826" y="2071678"/>
            <a:ext cx="1571636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Interesting Positive Item-set</a:t>
            </a:r>
          </a:p>
        </p:txBody>
      </p:sp>
      <p:sp>
        <p:nvSpPr>
          <p:cNvPr id="79" name="Rectangle 78"/>
          <p:cNvSpPr>
            <a:spLocks/>
          </p:cNvSpPr>
          <p:nvPr/>
        </p:nvSpPr>
        <p:spPr bwMode="auto">
          <a:xfrm>
            <a:off x="2071670" y="5460041"/>
            <a:ext cx="1643074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lever(A</a:t>
            </a:r>
            <a:r>
              <a:rPr lang="en-US" sz="1800" dirty="0" smtClean="0">
                <a:sym typeface="Wingdings" pitchFamily="2" charset="2"/>
              </a:rPr>
              <a:t>U~B) ≥ </a:t>
            </a:r>
            <a:r>
              <a:rPr lang="en-US" sz="1800" dirty="0" err="1" smtClean="0">
                <a:sym typeface="Wingdings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>
            <a:spLocks/>
          </p:cNvSpPr>
          <p:nvPr/>
        </p:nvSpPr>
        <p:spPr bwMode="auto">
          <a:xfrm>
            <a:off x="6500826" y="3643314"/>
            <a:ext cx="1500198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rot="5400000">
            <a:off x="6929457" y="3143245"/>
            <a:ext cx="1000132" cy="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714744" y="5706263"/>
            <a:ext cx="1000132" cy="1750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>
            <a:spLocks/>
          </p:cNvSpPr>
          <p:nvPr/>
        </p:nvSpPr>
        <p:spPr bwMode="auto">
          <a:xfrm>
            <a:off x="4714876" y="5446770"/>
            <a:ext cx="128588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confi</a:t>
            </a:r>
            <a:r>
              <a:rPr lang="en-US" sz="1800" dirty="0" smtClean="0"/>
              <a:t>(A</a:t>
            </a:r>
            <a:r>
              <a:rPr lang="en-US" sz="1800" dirty="0" smtClean="0">
                <a:sym typeface="Wingdings" pitchFamily="2" charset="2"/>
              </a:rPr>
              <a:t>~B) ≥ </a:t>
            </a:r>
            <a:r>
              <a:rPr lang="en-US" sz="1800" dirty="0" err="1" smtClean="0">
                <a:sym typeface="Wingdings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confi</a:t>
            </a:r>
            <a:r>
              <a:rPr lang="en-US" sz="1800" dirty="0" smtClean="0"/>
              <a:t>(A</a:t>
            </a:r>
            <a:r>
              <a:rPr lang="en-US" sz="1800" dirty="0" smtClean="0">
                <a:sym typeface="Wingdings" pitchFamily="2" charset="2"/>
              </a:rPr>
              <a:t>~B) ≥ </a:t>
            </a:r>
            <a:r>
              <a:rPr lang="en-US" sz="1800" dirty="0" err="1" smtClean="0">
                <a:sym typeface="Wingdings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5140" y="5357826"/>
            <a:ext cx="1819409" cy="917258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Rules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4"/>
            <a:ext cx="785818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rot="5400000">
            <a:off x="6894529" y="4749809"/>
            <a:ext cx="107157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643182"/>
            <a:ext cx="1378632" cy="612934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Target Item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a typeface="宋体" pitchFamily="2" charset="-122"/>
              </a:rPr>
              <a:t>Contrast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ea typeface="宋体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 smtClean="0">
                <a:ea typeface="宋体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 smtClean="0">
                <a:ea typeface="宋体" pitchFamily="2" charset="-122"/>
              </a:rPr>
              <a:t>Tracing  the trend for predicting future potential.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…</a:t>
            </a:r>
            <a:endParaRPr lang="en-US" sz="4800" dirty="0"/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?</a:t>
            </a:r>
            <a:endParaRPr lang="en-US" sz="4800" dirty="0"/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2008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V.S</a:t>
              </a:r>
              <a:endParaRPr lang="en-US" sz="2800" dirty="0"/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2010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 smtClean="0">
                  <a:ea typeface="宋体" pitchFamily="2" charset="-122"/>
                </a:rPr>
                <a:t>A</a:t>
              </a:r>
              <a:r>
                <a:rPr lang="en-US" altLang="zh-CN" kern="0" dirty="0" smtClean="0">
                  <a:ea typeface="宋体" pitchFamily="2" charset="-122"/>
                  <a:sym typeface="Wingdings" pitchFamily="2" charset="2"/>
                </a:rPr>
                <a:t></a:t>
              </a:r>
              <a:r>
                <a:rPr lang="en-US" altLang="zh-CN" kern="0" dirty="0" smtClean="0">
                  <a:ea typeface="宋体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 smtClean="0">
                  <a:ea typeface="宋体" pitchFamily="2" charset="-122"/>
                </a:rPr>
                <a:t>A</a:t>
              </a:r>
              <a:r>
                <a:rPr lang="en-US" altLang="zh-CN" kern="0" dirty="0" smtClean="0">
                  <a:ea typeface="宋体" pitchFamily="2" charset="-122"/>
                  <a:sym typeface="Wingdings" pitchFamily="2" charset="2"/>
                </a:rPr>
                <a:t></a:t>
              </a:r>
              <a:r>
                <a:rPr lang="en-US" altLang="zh-CN" kern="0" dirty="0" smtClean="0">
                  <a:ea typeface="宋体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/>
                <a:t>?</a:t>
              </a:r>
              <a:endParaRPr lang="en-US" sz="4800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 smtClean="0">
                <a:ea typeface="宋体" pitchFamily="2" charset="-122"/>
              </a:rPr>
              <a:t>A</a:t>
            </a:r>
            <a:r>
              <a:rPr lang="en-US" altLang="zh-CN" kern="0" dirty="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kern="0" dirty="0" smtClean="0">
                <a:ea typeface="宋体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 smtClean="0">
                <a:ea typeface="宋体" pitchFamily="2" charset="-122"/>
              </a:rPr>
              <a:t>A</a:t>
            </a:r>
            <a:r>
              <a:rPr lang="en-US" altLang="zh-CN" kern="0" dirty="0" smtClean="0"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kern="0" dirty="0" smtClean="0">
                <a:ea typeface="宋体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a segmented data, identify the features that can distinguish it from others</a:t>
            </a:r>
          </a:p>
          <a:p>
            <a:pPr lvl="1"/>
            <a:r>
              <a:rPr lang="en-US" dirty="0" smtClean="0"/>
              <a:t>How to make attractive advertisement</a:t>
            </a:r>
          </a:p>
          <a:p>
            <a:pPr lvl="1"/>
            <a:r>
              <a:rPr lang="en-US" dirty="0" smtClean="0"/>
              <a:t>How to know your own strength, and everyone else’s strength.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80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The Popularity </a:t>
            </a:r>
            <a:r>
              <a:rPr lang="en-AU" dirty="0"/>
              <a:t>of Online Social </a:t>
            </a:r>
            <a:r>
              <a:rPr lang="en-AU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</a:t>
            </a:r>
            <a:r>
              <a:rPr lang="en-US" dirty="0" smtClean="0"/>
              <a:t>years</a:t>
            </a:r>
            <a:endParaRPr lang="en-US" dirty="0"/>
          </a:p>
          <a:p>
            <a:pPr lvl="1"/>
            <a:r>
              <a:rPr lang="en-US" dirty="0"/>
              <a:t>A large amount of Internet </a:t>
            </a:r>
            <a:r>
              <a:rPr lang="en-US" dirty="0" smtClean="0"/>
              <a:t>users also </a:t>
            </a:r>
            <a:r>
              <a:rPr lang="en-US" dirty="0"/>
              <a:t>use OSN services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Australia </a:t>
            </a:r>
            <a:r>
              <a:rPr lang="en-US" dirty="0"/>
              <a:t>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1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People </a:t>
            </a:r>
            <a:r>
              <a:rPr lang="en-AU" sz="2800" dirty="0"/>
              <a:t>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 smtClean="0"/>
              <a:t>though </a:t>
            </a:r>
            <a:r>
              <a:rPr lang="en-AU" sz="2400" dirty="0" smtClean="0"/>
              <a:t>these </a:t>
            </a:r>
            <a:r>
              <a:rPr lang="en-AU" sz="2400" dirty="0"/>
              <a:t>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 smtClean="0">
                <a:solidFill>
                  <a:srgbClr val="C00000"/>
                </a:solidFill>
              </a:rPr>
              <a:t>rumours</a:t>
            </a:r>
            <a:r>
              <a:rPr lang="en-AU" sz="2400" dirty="0" smtClean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</a:t>
            </a:r>
            <a:r>
              <a:rPr lang="en-AU" sz="2400" dirty="0" smtClean="0">
                <a:solidFill>
                  <a:srgbClr val="C00000"/>
                </a:solidFill>
              </a:rPr>
              <a:t>links</a:t>
            </a:r>
            <a:r>
              <a:rPr lang="en-AU" sz="2400" dirty="0" smtClean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 smtClean="0"/>
              <a:t>.</a:t>
            </a:r>
            <a:endParaRPr lang="en-AU" sz="2400" dirty="0"/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Application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There are many </a:t>
            </a:r>
            <a:r>
              <a:rPr lang="en-US" sz="2400" dirty="0" err="1" smtClean="0"/>
              <a:t>geotagged</a:t>
            </a:r>
            <a:r>
              <a:rPr lang="en-US" sz="2400" dirty="0" smtClean="0"/>
              <a:t> photos available. However </a:t>
            </a:r>
            <a:r>
              <a:rPr lang="en-US" sz="2400" b="1" dirty="0" smtClean="0"/>
              <a:t>:</a:t>
            </a:r>
          </a:p>
          <a:p>
            <a:pPr lvl="1"/>
            <a:r>
              <a:rPr lang="en-US" sz="2400" i="1" dirty="0" smtClean="0"/>
              <a:t>Data is </a:t>
            </a:r>
            <a:r>
              <a:rPr lang="en-US" sz="2400" i="1" dirty="0"/>
              <a:t>n</a:t>
            </a:r>
            <a:r>
              <a:rPr lang="en-US" sz="2400" i="1" dirty="0" smtClean="0"/>
              <a:t>oisy </a:t>
            </a:r>
            <a:r>
              <a:rPr lang="en-US" sz="2400" i="1" dirty="0"/>
              <a:t>or misleading</a:t>
            </a:r>
            <a:r>
              <a:rPr lang="en-US" sz="2400" i="1" dirty="0" smtClean="0"/>
              <a:t>.</a:t>
            </a:r>
          </a:p>
          <a:p>
            <a:pPr lvl="1"/>
            <a:r>
              <a:rPr lang="en-US" sz="2400" i="1" dirty="0" smtClean="0"/>
              <a:t>Photos are taken </a:t>
            </a:r>
            <a:r>
              <a:rPr lang="en-US" sz="2400" i="1" dirty="0"/>
              <a:t>in transit rather than at the </a:t>
            </a:r>
            <a:r>
              <a:rPr lang="en-US" sz="2400" i="1" dirty="0" smtClean="0"/>
              <a:t>attractions.</a:t>
            </a:r>
          </a:p>
          <a:p>
            <a:pPr lvl="1"/>
            <a:r>
              <a:rPr lang="en-US" sz="2400" i="1" dirty="0" smtClean="0"/>
              <a:t>Photo is static media, whereas, travel behavior is dynamic.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 smtClean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8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Tourist Movement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963914" cy="416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2" y="1222456"/>
            <a:ext cx="4027957" cy="421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Deakin</a:t>
            </a:r>
            <a:r>
              <a:rPr lang="en-US" dirty="0" smtClean="0"/>
              <a:t> University, Australia</a:t>
            </a:r>
            <a:endParaRPr lang="en-US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6011863" y="4437063"/>
          <a:ext cx="1749425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Photo Editor Photo" r:id="rId4" imgW="1457143" imgH="990738" progId="">
                  <p:embed/>
                </p:oleObj>
              </mc:Choice>
              <mc:Fallback>
                <p:oleObj name="Photo Editor Photo" r:id="rId4" imgW="1457143" imgH="9907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437063"/>
                        <a:ext cx="1749425" cy="118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7164388" y="1341438"/>
          <a:ext cx="1760537" cy="166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Photo Editor Photo" r:id="rId6" imgW="1467055" imgH="1390844" progId="">
                  <p:embed/>
                </p:oleObj>
              </mc:Choice>
              <mc:Fallback>
                <p:oleObj name="Photo Editor Photo" r:id="rId6" imgW="1467055" imgH="139084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341438"/>
                        <a:ext cx="1760537" cy="166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6745288" y="3357563"/>
          <a:ext cx="1712912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Photo Editor Photo" r:id="rId8" imgW="1428949" imgH="1152381" progId="">
                  <p:embed/>
                </p:oleObj>
              </mc:Choice>
              <mc:Fallback>
                <p:oleObj name="Photo Editor Photo" r:id="rId8" imgW="1428949" imgH="115238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5288" y="3357563"/>
                        <a:ext cx="1712912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19"/>
          <p:cNvSpPr>
            <a:spLocks noChangeArrowheads="1"/>
          </p:cNvSpPr>
          <p:nvPr/>
        </p:nvSpPr>
        <p:spPr bwMode="auto">
          <a:xfrm rot="5400000">
            <a:off x="8235157" y="3051968"/>
            <a:ext cx="444500" cy="360363"/>
          </a:xfrm>
          <a:custGeom>
            <a:avLst/>
            <a:gdLst>
              <a:gd name="T0" fmla="*/ 222229 w 21600"/>
              <a:gd name="T1" fmla="*/ 0 h 21600"/>
              <a:gd name="T2" fmla="*/ 55563 w 21600"/>
              <a:gd name="T3" fmla="*/ 180182 h 21600"/>
              <a:gd name="T4" fmla="*/ 222229 w 21600"/>
              <a:gd name="T5" fmla="*/ 90091 h 21600"/>
              <a:gd name="T6" fmla="*/ 500062 w 21600"/>
              <a:gd name="T7" fmla="*/ 180182 h 21600"/>
              <a:gd name="T8" fmla="*/ 388938 w 21600"/>
              <a:gd name="T9" fmla="*/ 270272 h 21600"/>
              <a:gd name="T10" fmla="*/ 277812 w 21600"/>
              <a:gd name="T11" fmla="*/ 180182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21"/>
          <p:cNvSpPr>
            <a:spLocks noChangeArrowheads="1"/>
          </p:cNvSpPr>
          <p:nvPr/>
        </p:nvSpPr>
        <p:spPr bwMode="auto">
          <a:xfrm rot="6486784">
            <a:off x="7719219" y="4780757"/>
            <a:ext cx="444500" cy="360362"/>
          </a:xfrm>
          <a:custGeom>
            <a:avLst/>
            <a:gdLst>
              <a:gd name="T0" fmla="*/ 222229 w 21600"/>
              <a:gd name="T1" fmla="*/ 0 h 21600"/>
              <a:gd name="T2" fmla="*/ 55563 w 21600"/>
              <a:gd name="T3" fmla="*/ 180181 h 21600"/>
              <a:gd name="T4" fmla="*/ 222229 w 21600"/>
              <a:gd name="T5" fmla="*/ 90091 h 21600"/>
              <a:gd name="T6" fmla="*/ 500062 w 21600"/>
              <a:gd name="T7" fmla="*/ 180181 h 21600"/>
              <a:gd name="T8" fmla="*/ 388938 w 21600"/>
              <a:gd name="T9" fmla="*/ 270271 h 21600"/>
              <a:gd name="T10" fmla="*/ 277812 w 21600"/>
              <a:gd name="T11" fmla="*/ 18018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22"/>
          <p:cNvSpPr>
            <a:spLocks noChangeArrowheads="1"/>
          </p:cNvSpPr>
          <p:nvPr/>
        </p:nvSpPr>
        <p:spPr bwMode="auto">
          <a:xfrm rot="10151506">
            <a:off x="5897990" y="5555713"/>
            <a:ext cx="444500" cy="360362"/>
          </a:xfrm>
          <a:custGeom>
            <a:avLst/>
            <a:gdLst>
              <a:gd name="T0" fmla="*/ 222229 w 21600"/>
              <a:gd name="T1" fmla="*/ 0 h 21600"/>
              <a:gd name="T2" fmla="*/ 55563 w 21600"/>
              <a:gd name="T3" fmla="*/ 180181 h 21600"/>
              <a:gd name="T4" fmla="*/ 222229 w 21600"/>
              <a:gd name="T5" fmla="*/ 90091 h 21600"/>
              <a:gd name="T6" fmla="*/ 500062 w 21600"/>
              <a:gd name="T7" fmla="*/ 180181 h 21600"/>
              <a:gd name="T8" fmla="*/ 388938 w 21600"/>
              <a:gd name="T9" fmla="*/ 270271 h 21600"/>
              <a:gd name="T10" fmla="*/ 277812 w 21600"/>
              <a:gd name="T11" fmla="*/ 18018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r="2267"/>
          <a:stretch>
            <a:fillRect/>
          </a:stretch>
        </p:blipFill>
        <p:spPr bwMode="auto">
          <a:xfrm>
            <a:off x="395536" y="2708920"/>
            <a:ext cx="5421313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Picture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5160849" cy="338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4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</a:t>
            </a:r>
            <a:r>
              <a:rPr lang="en-US" b="1" dirty="0" smtClean="0">
                <a:latin typeface="Garamond"/>
                <a:cs typeface="Garamond"/>
              </a:rPr>
              <a:t>Management</a:t>
            </a:r>
            <a:r>
              <a:rPr lang="en-US" dirty="0" smtClean="0">
                <a:latin typeface="Garamond"/>
                <a:cs typeface="Garamond"/>
              </a:rPr>
              <a:t>. </a:t>
            </a:r>
            <a:endParaRPr lang="en-US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832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4000" dirty="0" smtClean="0"/>
              <a:t>Concerns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on</a:t>
            </a:r>
            <a:r>
              <a:rPr lang="zh-CN" altLang="en-US" sz="4000" dirty="0" smtClean="0"/>
              <a:t> </a:t>
            </a:r>
            <a:r>
              <a:rPr lang="en-US" sz="4000" dirty="0" smtClean="0"/>
              <a:t>Data Privacy</a:t>
            </a:r>
            <a:endParaRPr lang="en-AU" altLang="zh-CN" sz="4000" dirty="0" smtClean="0">
              <a:ea typeface="宋体" pitchFamily="2" charset="-122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44008" y="1628800"/>
            <a:ext cx="4038600" cy="4525963"/>
          </a:xfrm>
        </p:spPr>
        <p:txBody>
          <a:bodyPr/>
          <a:lstStyle/>
          <a:p>
            <a:r>
              <a:rPr lang="en-US" dirty="0" smtClean="0"/>
              <a:t>Privacy Breach by Released Photos</a:t>
            </a:r>
          </a:p>
          <a:p>
            <a:r>
              <a:rPr lang="en-US" dirty="0"/>
              <a:t>Privacy Breach by </a:t>
            </a:r>
            <a:r>
              <a:rPr lang="en-US" dirty="0" smtClean="0"/>
              <a:t>Released Datasets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6" name="Picture 10" descr="teac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1989138"/>
            <a:ext cx="4176713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 smtClean="0"/>
              <a:t>Recent Research @ TULIP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29061"/>
      </p:ext>
    </p:extLst>
  </p:cSld>
  <p:clrMapOvr>
    <a:masterClrMapping/>
  </p:clrMapOvr>
  <p:transition spd="med">
    <p:wheel spokes="8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O.S.N. a Secure Place to Show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00200"/>
            <a:ext cx="80752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/>
              <a:t>Know Where Your Cat Lives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This project randomly selected one million images that include the word “</a:t>
            </a:r>
            <a:r>
              <a:rPr lang="en-US" sz="2400" b="1" u="sng" dirty="0" smtClean="0"/>
              <a:t>cat</a:t>
            </a:r>
            <a:r>
              <a:rPr lang="en-US" sz="2400" dirty="0" smtClean="0"/>
              <a:t>” across public photo sites, which plots the location coordinates from each photo against a map to show where each cat lives.          ---- July </a:t>
            </a:r>
            <a:r>
              <a:rPr lang="en-US" sz="2400" dirty="0"/>
              <a:t>22, </a:t>
            </a:r>
            <a:r>
              <a:rPr lang="en-US" sz="2400" dirty="0" smtClean="0"/>
              <a:t>2014 </a:t>
            </a:r>
            <a:r>
              <a:rPr lang="en-US" sz="2400" b="1" i="1" u="sng" dirty="0" smtClean="0">
                <a:solidFill>
                  <a:srgbClr val="FF0000"/>
                </a:solidFill>
              </a:rPr>
              <a:t>Time</a:t>
            </a:r>
            <a:endParaRPr lang="en-AU" sz="2400" b="1" i="1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212976"/>
            <a:ext cx="5544616" cy="3023967"/>
          </a:xfrm>
          <a:prstGeom prst="rect">
            <a:avLst/>
          </a:prstGeom>
        </p:spPr>
      </p:pic>
      <p:sp>
        <p:nvSpPr>
          <p:cNvPr id="5" name="AutoShape 2" descr="T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TIME"/>
          <p:cNvSpPr>
            <a:spLocks noChangeAspect="1" noChangeArrowheads="1"/>
          </p:cNvSpPr>
          <p:nvPr/>
        </p:nvSpPr>
        <p:spPr bwMode="auto">
          <a:xfrm>
            <a:off x="307974" y="7937"/>
            <a:ext cx="3111897" cy="31119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7" name="Rectangle 6"/>
          <p:cNvSpPr/>
          <p:nvPr/>
        </p:nvSpPr>
        <p:spPr>
          <a:xfrm rot="16200000">
            <a:off x="-2031831" y="4314001"/>
            <a:ext cx="4320481" cy="246221"/>
          </a:xfrm>
          <a:prstGeom prst="rect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33CC"/>
                </a:solidFill>
                <a:latin typeface="Garamond"/>
                <a:cs typeface="Garamond"/>
              </a:rPr>
              <a:t>http://</a:t>
            </a:r>
            <a:r>
              <a:rPr lang="en-US" sz="1000" dirty="0" err="1">
                <a:solidFill>
                  <a:srgbClr val="0033CC"/>
                </a:solidFill>
                <a:latin typeface="Garamond"/>
                <a:cs typeface="Garamond"/>
              </a:rPr>
              <a:t>time.com</a:t>
            </a:r>
            <a:r>
              <a:rPr lang="en-US" sz="1000" dirty="0">
                <a:solidFill>
                  <a:srgbClr val="0033CC"/>
                </a:solidFill>
                <a:latin typeface="Garamond"/>
                <a:cs typeface="Garamond"/>
              </a:rPr>
              <a:t>/3019671/</a:t>
            </a:r>
            <a:r>
              <a:rPr lang="en-US" sz="1000" dirty="0" err="1">
                <a:solidFill>
                  <a:srgbClr val="0033CC"/>
                </a:solidFill>
                <a:latin typeface="Garamond"/>
                <a:cs typeface="Garamond"/>
              </a:rPr>
              <a:t>i</a:t>
            </a:r>
            <a:r>
              <a:rPr lang="en-US" sz="1000" dirty="0">
                <a:solidFill>
                  <a:srgbClr val="0033CC"/>
                </a:solidFill>
                <a:latin typeface="Garamond"/>
                <a:cs typeface="Garamond"/>
              </a:rPr>
              <a:t>-know-where-your-cat-lives-website-data-visualization/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156578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AOL Dataset Debacle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AOL search data leak (2006): </a:t>
            </a:r>
          </a:p>
          <a:p>
            <a:pPr lvl="1"/>
            <a:r>
              <a:rPr lang="en-US" dirty="0"/>
              <a:t>36 million search terms of 650,000 users</a:t>
            </a:r>
          </a:p>
          <a:p>
            <a:pPr lvl="2"/>
            <a:r>
              <a:rPr lang="en-US" dirty="0">
                <a:hlinkClick r:id="rId2"/>
              </a:rPr>
              <a:t>http://search-id.com</a:t>
            </a:r>
            <a:r>
              <a:rPr lang="en-US" dirty="0"/>
              <a:t>  </a:t>
            </a:r>
          </a:p>
          <a:p>
            <a:pPr lvl="2"/>
            <a:r>
              <a:rPr lang="en-US" dirty="0">
                <a:hlinkClick r:id="rId3"/>
              </a:rPr>
              <a:t>http://www.aolstalker.com</a:t>
            </a:r>
            <a:endParaRPr lang="en-US" dirty="0"/>
          </a:p>
          <a:p>
            <a:r>
              <a:rPr lang="en-US" dirty="0"/>
              <a:t>I Know who you are</a:t>
            </a:r>
          </a:p>
          <a:p>
            <a:pPr lvl="1"/>
            <a:r>
              <a:rPr lang="en-US" altLang="zh-CN" b="1" u="sng" dirty="0">
                <a:solidFill>
                  <a:srgbClr val="FF0000"/>
                </a:solidFill>
              </a:rPr>
              <a:t>Click history</a:t>
            </a:r>
            <a:r>
              <a:rPr lang="en-US" altLang="zh-CN" dirty="0"/>
              <a:t> can uniquely identify a person</a:t>
            </a:r>
            <a:endParaRPr lang="en-US" altLang="zh-CN" sz="1400" dirty="0"/>
          </a:p>
          <a:p>
            <a:pPr lvl="1"/>
            <a:r>
              <a:rPr lang="en-US" altLang="zh-CN" dirty="0"/>
              <a:t>Find all log entries for AOL user 4417749</a:t>
            </a:r>
          </a:p>
          <a:p>
            <a:pPr lvl="1"/>
            <a:r>
              <a:rPr lang="en-US" altLang="zh-CN" dirty="0"/>
              <a:t>Multiple queries for businesses and services in </a:t>
            </a:r>
            <a:r>
              <a:rPr lang="en-US" altLang="zh-CN" i="1" dirty="0"/>
              <a:t>Lilburn, GA</a:t>
            </a:r>
            <a:r>
              <a:rPr lang="en-US" altLang="zh-CN" dirty="0"/>
              <a:t> (population 11K)</a:t>
            </a:r>
          </a:p>
          <a:p>
            <a:pPr lvl="2"/>
            <a:r>
              <a:rPr lang="en-US" altLang="zh-CN" dirty="0"/>
              <a:t>queries for </a:t>
            </a:r>
            <a:r>
              <a:rPr lang="en-US" altLang="zh-CN" i="1" u="sng" dirty="0"/>
              <a:t>Jarrett Arnold</a:t>
            </a:r>
          </a:p>
          <a:p>
            <a:pPr lvl="2"/>
            <a:r>
              <a:rPr lang="en-US" altLang="zh-CN" dirty="0"/>
              <a:t>Lilburn has 14 people with the last name Arnold</a:t>
            </a:r>
          </a:p>
          <a:p>
            <a:pPr lvl="2"/>
            <a:r>
              <a:rPr lang="en-US" altLang="zh-CN" dirty="0"/>
              <a:t>NYT contacts them, finds out </a:t>
            </a:r>
            <a:br>
              <a:rPr lang="en-US" altLang="zh-CN" dirty="0"/>
            </a:br>
            <a:r>
              <a:rPr lang="en-US" altLang="zh-CN" dirty="0"/>
              <a:t>User 4417749 is </a:t>
            </a:r>
            <a:r>
              <a:rPr lang="en-US" altLang="zh-CN" i="1" u="sng" dirty="0"/>
              <a:t>Thelma Arnold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1651898"/>
            <a:ext cx="4038600" cy="442256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78340" y="1625115"/>
            <a:ext cx="950586" cy="136646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77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Breach </a:t>
            </a:r>
            <a:r>
              <a:rPr lang="en-US" dirty="0"/>
              <a:t>of </a:t>
            </a:r>
            <a:r>
              <a:rPr lang="en-US" dirty="0" smtClean="0"/>
              <a:t>medical </a:t>
            </a:r>
            <a:r>
              <a:rPr lang="en-US" dirty="0"/>
              <a:t>record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87% of Americans can be uniquely identified </a:t>
            </a:r>
            <a:r>
              <a:rPr lang="en-US" dirty="0" smtClean="0"/>
              <a:t>by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{</a:t>
            </a:r>
            <a:r>
              <a:rPr lang="en-US" b="1" i="1" dirty="0">
                <a:solidFill>
                  <a:srgbClr val="FF0000"/>
                </a:solidFill>
              </a:rPr>
              <a:t>zip code, gender, date of birth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i="1" dirty="0" err="1"/>
              <a:t>Latanya</a:t>
            </a:r>
            <a:r>
              <a:rPr lang="en-US" i="1" dirty="0"/>
              <a:t> Sweeney</a:t>
            </a:r>
            <a:r>
              <a:rPr lang="en-US" dirty="0"/>
              <a:t> </a:t>
            </a:r>
            <a:r>
              <a:rPr lang="en-US" dirty="0" smtClean="0"/>
              <a:t>re</a:t>
            </a:r>
            <a:r>
              <a:rPr lang="en-US" dirty="0"/>
              <a:t>-identify the medical record of an ex-governor of Massachusetts.</a:t>
            </a:r>
          </a:p>
          <a:p>
            <a:pPr marL="457200" lvl="1" indent="0" algn="r">
              <a:buNone/>
            </a:pPr>
            <a:endParaRPr lang="en-US" sz="1800" dirty="0" smtClean="0"/>
          </a:p>
          <a:p>
            <a:pPr marL="457200" lvl="1" indent="0" algn="r">
              <a:buNone/>
            </a:pPr>
            <a:r>
              <a:rPr lang="en-US" sz="1800" b="1" dirty="0" smtClean="0"/>
              <a:t>[</a:t>
            </a:r>
            <a:r>
              <a:rPr lang="en-US" sz="1600" b="1" i="1" dirty="0"/>
              <a:t>International Journal on Uncertainty,</a:t>
            </a:r>
            <a:r>
              <a:rPr lang="zh-CN" altLang="en-US" sz="1600" b="1" i="1" dirty="0"/>
              <a:t> </a:t>
            </a:r>
            <a:r>
              <a:rPr lang="en-US" sz="1600" b="1" i="1" dirty="0"/>
              <a:t>Fuzziness and Knowledge-based Systems</a:t>
            </a:r>
            <a:r>
              <a:rPr lang="en-US" sz="1600" b="1" dirty="0"/>
              <a:t>, 2002</a:t>
            </a:r>
            <a:r>
              <a:rPr lang="en-US" sz="1800" b="1" dirty="0"/>
              <a:t>]</a:t>
            </a:r>
            <a:endParaRPr lang="en-US" b="1" dirty="0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Linkage Attacks</a:t>
            </a:r>
            <a:endParaRPr lang="en-US" b="1" u="sng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Using </a:t>
            </a:r>
            <a:r>
              <a:rPr lang="en-US" dirty="0"/>
              <a:t>“innocuous” data in one dataset to identify a record in a different dataset containing both innocuous and sensitive data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the heart of the </a:t>
            </a:r>
            <a:r>
              <a:rPr lang="en-US" dirty="0" smtClean="0"/>
              <a:t>voluminous </a:t>
            </a:r>
            <a:r>
              <a:rPr lang="en-US" dirty="0"/>
              <a:t>research on hiding small cell counts in tabular data</a:t>
            </a:r>
          </a:p>
          <a:p>
            <a:endParaRPr 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Conferences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72" y="1560164"/>
            <a:ext cx="6368876" cy="18484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304815"/>
            <a:ext cx="6419056" cy="14203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73" y="4628619"/>
            <a:ext cx="7052444" cy="154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4000" dirty="0" smtClean="0"/>
              <a:t>Collaboration with Deakin</a:t>
            </a:r>
            <a:endParaRPr lang="en-AU" altLang="zh-CN" sz="4000" dirty="0" smtClean="0">
              <a:ea typeface="宋体" pitchFamily="2" charset="-122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44008" y="1628800"/>
            <a:ext cx="4038600" cy="4525963"/>
          </a:xfrm>
        </p:spPr>
        <p:txBody>
          <a:bodyPr/>
          <a:lstStyle/>
          <a:p>
            <a:r>
              <a:rPr lang="en-US" dirty="0" smtClean="0"/>
              <a:t>Industry Engagement Scheme</a:t>
            </a:r>
          </a:p>
          <a:p>
            <a:r>
              <a:rPr lang="en-US" dirty="0" smtClean="0"/>
              <a:t>PhD Scholarship</a:t>
            </a:r>
          </a:p>
          <a:p>
            <a:r>
              <a:rPr lang="en-US" dirty="0" smtClean="0"/>
              <a:t>Postdoc Fellowship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126" name="Picture 10" descr="teac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1989138"/>
            <a:ext cx="4176713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 smtClean="0"/>
              <a:t>Recent Research @ TULIP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0163"/>
      </p:ext>
    </p:extLst>
  </p:cSld>
  <p:clrMapOvr>
    <a:masterClrMapping/>
  </p:clrMapOvr>
  <p:transition spd="med">
    <p:wheel spokes="8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 Linkage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Australian Research Council</a:t>
            </a:r>
          </a:p>
          <a:p>
            <a:pPr lvl="1"/>
            <a:r>
              <a:rPr lang="en-US" dirty="0" smtClean="0"/>
              <a:t>Industry partner</a:t>
            </a:r>
          </a:p>
          <a:p>
            <a:pPr lvl="2"/>
            <a:r>
              <a:rPr lang="en-US" dirty="0" smtClean="0"/>
              <a:t>Long Term collaboration</a:t>
            </a:r>
          </a:p>
          <a:p>
            <a:pPr lvl="2"/>
            <a:r>
              <a:rPr lang="en-US" dirty="0" smtClean="0"/>
              <a:t>Priority Research Areas</a:t>
            </a:r>
          </a:p>
          <a:p>
            <a:pPr lvl="2"/>
            <a:r>
              <a:rPr lang="en-US" dirty="0" smtClean="0"/>
              <a:t>With track records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5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smtClean="0"/>
              <a:t>rankings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216770"/>
              </p:ext>
            </p:extLst>
          </p:nvPr>
        </p:nvGraphicFramePr>
        <p:xfrm>
          <a:off x="1463554" y="1196752"/>
          <a:ext cx="6564830" cy="423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6198"/>
                <a:gridCol w="1650921"/>
                <a:gridCol w="1411779"/>
                <a:gridCol w="1312966"/>
                <a:gridCol w="1312966"/>
              </a:tblGrid>
              <a:tr h="323339"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dirty="0" smtClean="0"/>
                        <a:t>Benchmark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2012-13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2013-14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2014-15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943073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QS</a:t>
                      </a:r>
                      <a:r>
                        <a:rPr lang="en-AU" sz="1400" baseline="30000" dirty="0" smtClean="0"/>
                        <a:t>#</a:t>
                      </a:r>
                      <a:endParaRPr lang="en-AU" sz="1400" baseline="30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</a:p>
                    <a:p>
                      <a:r>
                        <a:rPr lang="en-AU" sz="1400" dirty="0" smtClean="0"/>
                        <a:t>Under</a:t>
                      </a:r>
                      <a:r>
                        <a:rPr lang="en-AU" sz="1400" baseline="0" dirty="0" smtClean="0"/>
                        <a:t> 50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425</a:t>
                      </a:r>
                    </a:p>
                    <a:p>
                      <a:pPr algn="ctr"/>
                      <a:r>
                        <a:rPr lang="en-AU" sz="1400" dirty="0" smtClean="0"/>
                        <a:t>23</a:t>
                      </a:r>
                    </a:p>
                    <a:p>
                      <a:pPr algn="ctr"/>
                      <a:r>
                        <a:rPr lang="en-AU" sz="1400" dirty="0" smtClean="0"/>
                        <a:t>5</a:t>
                      </a:r>
                    </a:p>
                    <a:p>
                      <a:pPr algn="ctr"/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380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360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</a:p>
                    <a:p>
                      <a:pPr algn="ctr"/>
                      <a:r>
                        <a:rPr lang="en-AU" sz="1400" dirty="0" smtClean="0"/>
                        <a:t>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727513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375</a:t>
                      </a:r>
                    </a:p>
                    <a:p>
                      <a:pPr algn="ctr"/>
                      <a:r>
                        <a:rPr lang="en-AU" sz="1400" dirty="0" smtClean="0"/>
                        <a:t>15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375</a:t>
                      </a:r>
                    </a:p>
                    <a:p>
                      <a:pPr algn="ctr"/>
                      <a:r>
                        <a:rPr lang="en-AU" sz="1400" dirty="0" smtClean="0"/>
                        <a:t>15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325</a:t>
                      </a:r>
                    </a:p>
                    <a:p>
                      <a:pPr algn="ctr"/>
                      <a:r>
                        <a:rPr lang="en-AU" sz="1400" dirty="0" smtClean="0"/>
                        <a:t>13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727513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THE&lt;50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78</a:t>
                      </a:r>
                    </a:p>
                    <a:p>
                      <a:pPr algn="ctr"/>
                      <a:r>
                        <a:rPr lang="en-AU" sz="1400" dirty="0" smtClean="0"/>
                        <a:t>8</a:t>
                      </a:r>
                    </a:p>
                    <a:p>
                      <a:pPr algn="ctr"/>
                      <a:r>
                        <a:rPr lang="en-AU" sz="1400" dirty="0" smtClean="0"/>
                        <a:t>1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66</a:t>
                      </a:r>
                    </a:p>
                    <a:p>
                      <a:pPr algn="ctr"/>
                      <a:r>
                        <a:rPr lang="en-AU" sz="1400" dirty="0" smtClean="0"/>
                        <a:t>7</a:t>
                      </a:r>
                    </a:p>
                    <a:p>
                      <a:pPr algn="ctr"/>
                      <a:r>
                        <a:rPr lang="en-AU" sz="1400" dirty="0" smtClean="0"/>
                        <a:t>1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59</a:t>
                      </a:r>
                    </a:p>
                    <a:p>
                      <a:pPr algn="ctr"/>
                      <a:r>
                        <a:rPr lang="en-AU" sz="1400" dirty="0" smtClean="0"/>
                        <a:t>7</a:t>
                      </a:r>
                    </a:p>
                    <a:p>
                      <a:pPr algn="ctr"/>
                      <a:r>
                        <a:rPr lang="en-AU" sz="1400" dirty="0" smtClean="0"/>
                        <a:t>1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727513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ARWU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Not</a:t>
                      </a:r>
                      <a:r>
                        <a:rPr lang="en-AU" sz="1400" baseline="0" dirty="0" smtClean="0"/>
                        <a:t> Ranked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Not Ranked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401-500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727513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CWTS Leiden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 smtClean="0"/>
                        <a:t>Not Ranked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Not Ranked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284</a:t>
                      </a:r>
                    </a:p>
                    <a:p>
                      <a:pPr algn="ctr"/>
                      <a:r>
                        <a:rPr lang="en-AU" sz="1400" dirty="0" smtClean="0"/>
                        <a:t>11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5576" y="5581692"/>
            <a:ext cx="7067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#</a:t>
            </a:r>
            <a:r>
              <a:rPr lang="en-AU" sz="1800" b="0" dirty="0" smtClea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 Deakin obtained a QS 5 star ranking in 2011 </a:t>
            </a:r>
            <a:r>
              <a:rPr lang="en-US" sz="1800" b="0" dirty="0" smtClea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–</a:t>
            </a:r>
            <a:r>
              <a:rPr lang="en-AU" sz="1800" b="0" dirty="0" smtClea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 applicable for three years.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AU" dirty="0" smtClea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# Deakin C.S. is ranked top 1% globally</a:t>
            </a:r>
            <a:endParaRPr lang="en-AU" sz="1800" b="0" dirty="0">
              <a:solidFill>
                <a:srgbClr val="000000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SEBE Industry Engagement </a:t>
            </a:r>
            <a:r>
              <a:rPr lang="en-US" b="1" dirty="0" smtClean="0"/>
              <a:t>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SEBE Industry Engagement Scheme </a:t>
            </a:r>
            <a:r>
              <a:rPr lang="en-US" dirty="0"/>
              <a:t>is suitable for projects of high strategic </a:t>
            </a:r>
            <a:r>
              <a:rPr lang="en-US" dirty="0" smtClean="0"/>
              <a:t>alignment. 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first instance preference will be given for those applications where at least 50:50 matched funding from the industry partner is committed. </a:t>
            </a:r>
            <a:endParaRPr lang="en-US" dirty="0" smtClean="0"/>
          </a:p>
          <a:p>
            <a:pPr lvl="1"/>
            <a:r>
              <a:rPr lang="en-US" dirty="0" smtClean="0"/>
              <a:t>SEBE contributes $5K-30K for each project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2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SEBE Industry PhD </a:t>
            </a:r>
            <a:r>
              <a:rPr lang="en-US" dirty="0" smtClean="0"/>
              <a:t>Scholarships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industry funded </a:t>
            </a:r>
            <a:r>
              <a:rPr lang="en-US" dirty="0" smtClean="0"/>
              <a:t>scholarship should </a:t>
            </a:r>
            <a:r>
              <a:rPr lang="en-US" dirty="0"/>
              <a:t>include stipend (currently $26,682 per annum) plus project costs of at least $5,000 per </a:t>
            </a:r>
            <a:r>
              <a:rPr lang="en-US" dirty="0" smtClean="0"/>
              <a:t>annum</a:t>
            </a:r>
          </a:p>
          <a:p>
            <a:pPr lvl="1"/>
            <a:r>
              <a:rPr lang="en-US" dirty="0" smtClean="0"/>
              <a:t>SEBE’s </a:t>
            </a:r>
            <a:r>
              <a:rPr lang="en-US" dirty="0"/>
              <a:t>current benchmark target rate for a “fully funded” scholarship is $40,000 cash per year for three years from the industry partner. </a:t>
            </a:r>
            <a:endParaRPr lang="en-US" dirty="0" smtClean="0"/>
          </a:p>
          <a:p>
            <a:pPr lvl="1"/>
            <a:r>
              <a:rPr lang="en-US" dirty="0" smtClean="0"/>
              <a:t>SEBE can contribute half of the stipend, conditional on the availability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2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SEBE Industry Postdoctoral Research Fellowships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minimum cash contribution of $57,500 per year is required from the industry partner.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is based on salary at Level A6-8 (currently $103K to $110K annually; including 27.46% on-costs) plus project costs. </a:t>
            </a:r>
            <a:endParaRPr lang="en-US" dirty="0" smtClean="0"/>
          </a:p>
          <a:p>
            <a:pPr lvl="1"/>
            <a:r>
              <a:rPr lang="en-US" dirty="0" smtClean="0"/>
              <a:t>SEBE’s </a:t>
            </a:r>
            <a:r>
              <a:rPr lang="en-US" dirty="0"/>
              <a:t>benchmark target rate for a “fully funded” scholarship is $115,000 cash per year for three years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82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Questions?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9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School of</a:t>
            </a:r>
            <a:r>
              <a:rPr lang="en-AU" sz="2000" dirty="0" smtClean="0"/>
              <a:t> Information Technology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AU" altLang="zh-CN" sz="2000" dirty="0" smtClean="0"/>
              <a:t/>
            </a:r>
            <a:br>
              <a:rPr lang="en-AU" altLang="zh-CN" sz="2000" dirty="0" smtClean="0"/>
            </a:br>
            <a:r>
              <a:rPr lang="en-US" altLang="zh-CN" sz="2000" dirty="0" smtClean="0"/>
              <a:t>D</a:t>
            </a:r>
            <a:r>
              <a:rPr lang="en-US" sz="2000" dirty="0" smtClean="0"/>
              <a:t>eakin University</a:t>
            </a:r>
            <a:br>
              <a:rPr lang="en-US" sz="2000" dirty="0" smtClean="0"/>
            </a:br>
            <a:r>
              <a:rPr lang="en-US" sz="2000" dirty="0" smtClean="0"/>
              <a:t>VIC 3125, Australia</a:t>
            </a:r>
            <a:endParaRPr lang="en-US" sz="2000" dirty="0" smtClean="0">
              <a:hlinkClick r:id="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hlinkClick r:id="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Phone: </a:t>
            </a:r>
            <a:r>
              <a:rPr lang="en-US" sz="2000" b="1" dirty="0" smtClean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Office: </a:t>
            </a:r>
            <a:r>
              <a:rPr lang="en-US" sz="2000" b="1" dirty="0" smtClean="0">
                <a:solidFill>
                  <a:schemeClr val="accent2"/>
                </a:solidFill>
              </a:rPr>
              <a:t>T207.WS14</a:t>
            </a:r>
            <a:r>
              <a:rPr lang="en-US" sz="2000" dirty="0" smtClean="0"/>
              <a:t> (Burwood)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altLang="zh-CN" sz="2200" dirty="0" smtClean="0"/>
              <a:t>Faculty HDR</a:t>
            </a:r>
            <a:r>
              <a:rPr lang="zh-CN" altLang="en-US" sz="2200" dirty="0" smtClean="0"/>
              <a:t> </a:t>
            </a:r>
            <a:r>
              <a:rPr lang="en-US" altLang="zh-CN" sz="2200" dirty="0"/>
              <a:t>Coordinator</a:t>
            </a: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 smtClean="0"/>
              <a:t>Director of TULIP Lab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hlinkClick r:id="rId3"/>
              </a:rPr>
              <a:t>http://www.tulip.org.au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endParaRPr lang="en-US" sz="2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33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smtClean="0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 smtClean="0"/>
              <a:t>A/</a:t>
            </a:r>
            <a:r>
              <a:rPr lang="en-AU" dirty="0" err="1" smtClean="0"/>
              <a:t>Prof.</a:t>
            </a:r>
            <a:r>
              <a:rPr lang="en-AU" dirty="0" smtClean="0"/>
              <a:t> Gang Li </a:t>
            </a:r>
            <a:endParaRPr lang="en-AU" dirty="0"/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Data Mining and Big Data Analytics 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  <a:endParaRPr lang="en-AU" dirty="0" smtClean="0"/>
          </a:p>
          <a:p>
            <a:pPr lvl="2">
              <a:buFont typeface="Arial"/>
              <a:buChar char="•"/>
            </a:pPr>
            <a:r>
              <a:rPr lang="en-AU" i="1" dirty="0"/>
              <a:t>Vice chair IEEE Task Force on EDM</a:t>
            </a:r>
          </a:p>
          <a:p>
            <a:pPr lvl="1"/>
            <a:r>
              <a:rPr lang="en-AU" sz="2000" b="1" u="sng" dirty="0" smtClean="0">
                <a:solidFill>
                  <a:schemeClr val="accent6"/>
                </a:solidFill>
              </a:rPr>
              <a:t>Deakin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lvl="2">
              <a:buFont typeface="Arial"/>
              <a:buChar char="•"/>
            </a:pPr>
            <a:r>
              <a:rPr lang="en-AU" dirty="0" smtClean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 smtClean="0">
                <a:solidFill>
                  <a:prstClr val="black"/>
                </a:solidFill>
              </a:rPr>
              <a:t>SEBE</a:t>
            </a:r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r>
              <a:rPr lang="en-AU" dirty="0" smtClean="0">
                <a:solidFill>
                  <a:prstClr val="black"/>
                </a:solidFill>
              </a:rPr>
              <a:t>Faculty </a:t>
            </a:r>
            <a:r>
              <a:rPr lang="en-AU" dirty="0" smtClean="0">
                <a:solidFill>
                  <a:prstClr val="black"/>
                </a:solidFill>
              </a:rPr>
              <a:t>HDR </a:t>
            </a:r>
            <a:r>
              <a:rPr lang="en-US" altLang="zh-CN" dirty="0" smtClean="0">
                <a:solidFill>
                  <a:prstClr val="black"/>
                </a:solidFill>
              </a:rPr>
              <a:t>Director</a:t>
            </a:r>
            <a:endParaRPr lang="en-AU" dirty="0" smtClean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dirty="0" smtClean="0">
                <a:solidFill>
                  <a:prstClr val="black"/>
                </a:solidFill>
              </a:rPr>
              <a:t>Current Director </a:t>
            </a:r>
            <a:r>
              <a:rPr lang="en-AU" dirty="0">
                <a:solidFill>
                  <a:prstClr val="black"/>
                </a:solidFill>
              </a:rPr>
              <a:t>for </a:t>
            </a:r>
          </a:p>
          <a:p>
            <a:pPr lvl="3">
              <a:buFont typeface="Arial"/>
              <a:buChar char="•"/>
            </a:pPr>
            <a:r>
              <a:rPr lang="en-AU" i="1" dirty="0" smtClean="0">
                <a:solidFill>
                  <a:prstClr val="black"/>
                </a:solidFill>
              </a:rPr>
              <a:t>S578/S678/S778/S779 (Master </a:t>
            </a:r>
            <a:r>
              <a:rPr lang="en-AU" i="1" dirty="0">
                <a:solidFill>
                  <a:prstClr val="black"/>
                </a:solidFill>
              </a:rPr>
              <a:t>of </a:t>
            </a:r>
            <a:r>
              <a:rPr lang="en-AU" i="1" dirty="0" smtClean="0">
                <a:solidFill>
                  <a:prstClr val="black"/>
                </a:solidFill>
              </a:rPr>
              <a:t>Information Technology)</a:t>
            </a:r>
            <a:endParaRPr lang="en-AU" i="1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dirty="0" smtClean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i="1" dirty="0" smtClean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i="1" dirty="0" smtClean="0">
                <a:solidFill>
                  <a:prstClr val="black"/>
                </a:solidFill>
              </a:rPr>
              <a:t>S777 (Master of Data Analytics)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756" y="2564904"/>
            <a:ext cx="2521732" cy="19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678" y="1600200"/>
            <a:ext cx="758864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9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Current Research Topics@ TULIP Lab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Behaviour Informatics</a:t>
            </a:r>
          </a:p>
          <a:p>
            <a:pPr lvl="2">
              <a:buFont typeface="Arial"/>
              <a:buChar char="•"/>
            </a:pPr>
            <a:r>
              <a:rPr lang="en-US" altLang="zh-CN" i="1" dirty="0" smtClean="0"/>
              <a:t>Bioinformatics</a:t>
            </a:r>
          </a:p>
          <a:p>
            <a:pPr lvl="2">
              <a:buFont typeface="Arial"/>
              <a:buChar char="•"/>
            </a:pPr>
            <a:r>
              <a:rPr lang="en-US" altLang="zh-CN" i="1" dirty="0" smtClean="0"/>
              <a:t>Health/Medical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Informatics</a:t>
            </a:r>
            <a:endParaRPr lang="en-AU" i="1" dirty="0"/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Intelligent </a:t>
            </a:r>
            <a:r>
              <a:rPr lang="en-AU" sz="2000" b="1" u="sng" dirty="0" smtClean="0">
                <a:solidFill>
                  <a:schemeClr val="accent6"/>
                </a:solidFill>
              </a:rPr>
              <a:t>Services</a:t>
            </a:r>
            <a:r>
              <a:rPr lang="en-AU" sz="2000" dirty="0" smtClean="0"/>
              <a:t> </a:t>
            </a:r>
            <a:endParaRPr lang="en-AU" sz="2000" dirty="0"/>
          </a:p>
          <a:p>
            <a:pPr lvl="2">
              <a:buFont typeface="Arial"/>
              <a:buChar char="•"/>
            </a:pPr>
            <a:r>
              <a:rPr lang="en-US" altLang="zh-CN" i="1" dirty="0" smtClean="0"/>
              <a:t>Data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Compliance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Checking</a:t>
            </a:r>
            <a:endParaRPr lang="en-AU" i="1" dirty="0"/>
          </a:p>
          <a:p>
            <a:pPr lvl="2">
              <a:buFont typeface="Wingdings" charset="2"/>
              <a:buChar char="ü"/>
            </a:pPr>
            <a:r>
              <a:rPr lang="en-AU" dirty="0" smtClean="0"/>
              <a:t>Privacy Preservation in Data Mining</a:t>
            </a:r>
            <a:endParaRPr lang="en-US" dirty="0"/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Business Intelligence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</a:t>
            </a:r>
            <a:r>
              <a:rPr lang="en-AU" dirty="0" smtClean="0"/>
              <a:t>System</a:t>
            </a:r>
            <a:endParaRPr lang="en-AU" dirty="0"/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P.R. Applications</a:t>
            </a:r>
            <a:br>
              <a:rPr lang="en-US" dirty="0" smtClean="0"/>
            </a:br>
            <a:r>
              <a:rPr lang="en-US" sz="2200" dirty="0"/>
              <a:t>(Case 1: </a:t>
            </a:r>
            <a:r>
              <a:rPr lang="en-US" altLang="zh-CN" sz="2200" dirty="0" smtClean="0"/>
              <a:t>Face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Age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Recognition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Recent Research @ TULIP Lab</a:t>
            </a:r>
            <a:endParaRPr lang="en-AU"/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Dai</a:t>
            </a:r>
            <a:r>
              <a:rPr lang="en-US" altLang="zh-CN" sz="1200" dirty="0" smtClean="0">
                <a:latin typeface="Times New Roman"/>
                <a:cs typeface="Times New Roman"/>
              </a:rPr>
              <a:t>.</a:t>
            </a:r>
            <a:r>
              <a:rPr lang="zh-CN" alt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i="1" dirty="0" smtClean="0">
                <a:latin typeface="Times New Roman"/>
                <a:cs typeface="Times New Roman"/>
              </a:rPr>
              <a:t>Learning </a:t>
            </a:r>
            <a:r>
              <a:rPr lang="en-US" sz="1200" i="1" dirty="0">
                <a:latin typeface="Times New Roman"/>
                <a:cs typeface="Times New Roman"/>
              </a:rPr>
              <a:t>from facial aging patterns for automatic age </a:t>
            </a:r>
            <a:r>
              <a:rPr lang="en-US" sz="1200" i="1" dirty="0" smtClean="0">
                <a:latin typeface="Times New Roman"/>
                <a:cs typeface="Times New Roman"/>
              </a:rPr>
              <a:t>estimation</a:t>
            </a:r>
            <a:r>
              <a:rPr lang="en-US" altLang="zh-CN" sz="1200" dirty="0" smtClean="0">
                <a:latin typeface="Times New Roman"/>
                <a:cs typeface="Times New Roman"/>
              </a:rPr>
              <a:t>.</a:t>
            </a:r>
            <a:r>
              <a:rPr lang="zh-CN" altLang="en-US" sz="1200" dirty="0" smtClean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</a:t>
            </a:r>
            <a:r>
              <a:rPr lang="en-US" altLang="zh-CN" sz="1200" dirty="0" smtClean="0">
                <a:latin typeface="Times New Roman"/>
                <a:cs typeface="Times New Roman"/>
              </a:rPr>
              <a:t>Multimedia,</a:t>
            </a:r>
            <a:r>
              <a:rPr lang="zh-CN" altLang="en-US" sz="1200" dirty="0" smtClean="0"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7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P.R. Applications</a:t>
            </a:r>
            <a:br>
              <a:rPr lang="en-US" dirty="0" smtClean="0"/>
            </a:br>
            <a:r>
              <a:rPr lang="en-US" sz="2200" dirty="0"/>
              <a:t>(Case </a:t>
            </a:r>
            <a:r>
              <a:rPr lang="en-US" sz="2200" dirty="0" smtClean="0"/>
              <a:t>2: </a:t>
            </a:r>
            <a:r>
              <a:rPr lang="en-US" sz="2200" dirty="0"/>
              <a:t>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Recent Research @ TULIP Lab</a:t>
            </a:r>
            <a:endParaRPr lang="en-AU"/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</a:t>
            </a:r>
            <a:r>
              <a:rPr lang="en-US" sz="1200" dirty="0" smtClean="0">
                <a:latin typeface="Times New Roman"/>
                <a:cs typeface="Times New Roman"/>
              </a:rPr>
              <a:t>Management</a:t>
            </a:r>
            <a:r>
              <a:rPr lang="zh-CN" altLang="en-US" sz="1200" dirty="0" smtClean="0">
                <a:latin typeface="Times New Roman"/>
                <a:cs typeface="Times New Roman"/>
              </a:rPr>
              <a:t>, </a:t>
            </a:r>
            <a:r>
              <a:rPr lang="en-US" altLang="zh-CN" sz="1200" dirty="0" smtClean="0">
                <a:latin typeface="Times New Roman"/>
                <a:cs typeface="Times New Roman"/>
              </a:rPr>
              <a:t>45(3):</a:t>
            </a:r>
            <a:r>
              <a:rPr lang="zh-CN" alt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latin typeface="Times New Roman"/>
                <a:cs typeface="Times New Roman"/>
              </a:rPr>
              <a:t>315-328</a:t>
            </a:r>
            <a:r>
              <a:rPr lang="zh-CN" altLang="en-US" sz="1200" dirty="0" smtClean="0">
                <a:latin typeface="Times New Roman"/>
                <a:cs typeface="Times New Roman"/>
              </a:rPr>
              <a:t> </a:t>
            </a:r>
            <a:r>
              <a:rPr lang="en-US" altLang="zh-CN" sz="1200" dirty="0" smtClean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2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P.R. Applications</a:t>
            </a:r>
            <a:br>
              <a:rPr lang="en-US" dirty="0" smtClean="0"/>
            </a:br>
            <a:r>
              <a:rPr lang="en-US" sz="2200" dirty="0"/>
              <a:t>(Case 3</a:t>
            </a:r>
            <a:r>
              <a:rPr lang="en-US" sz="2200" dirty="0" smtClean="0"/>
              <a:t>: </a:t>
            </a:r>
            <a:r>
              <a:rPr lang="en-US" sz="2200" dirty="0"/>
              <a:t>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</a:t>
            </a:r>
            <a:r>
              <a:rPr lang="en-US" b="1" u="sng" dirty="0" smtClean="0">
                <a:solidFill>
                  <a:srgbClr val="333399"/>
                </a:solidFill>
              </a:rPr>
              <a:t>Stage</a:t>
            </a:r>
            <a:r>
              <a:rPr lang="zh-CN" altLang="en-US" b="1" u="sng" dirty="0" smtClean="0">
                <a:solidFill>
                  <a:srgbClr val="333399"/>
                </a:solidFill>
              </a:rPr>
              <a:t> </a:t>
            </a:r>
            <a:r>
              <a:rPr lang="en-US" altLang="zh-CN" b="1" u="sng" dirty="0" smtClean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</a:t>
            </a:r>
            <a:r>
              <a:rPr lang="en-US" sz="1700" dirty="0" smtClean="0"/>
              <a:t>vivid</a:t>
            </a:r>
          </a:p>
          <a:p>
            <a:pPr lvl="2"/>
            <a:endParaRPr lang="en-US" sz="1700" dirty="0"/>
          </a:p>
          <a:p>
            <a:pPr lvl="2"/>
            <a:endParaRPr lang="en-US" sz="1700" dirty="0" smtClean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 smtClean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Recent Research @ TULIP Lab</a:t>
            </a:r>
            <a:endParaRPr lang="en-AU"/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Vu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20519</TotalTime>
  <Words>1717</Words>
  <Application>Microsoft Macintosh PowerPoint</Application>
  <PresentationFormat>On-screen Show (4:3)</PresentationFormat>
  <Paragraphs>354</Paragraphs>
  <Slides>34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Adobe Hebrew</vt:lpstr>
      <vt:lpstr>Arial</vt:lpstr>
      <vt:lpstr>Calibri</vt:lpstr>
      <vt:lpstr>Garamond</vt:lpstr>
      <vt:lpstr>Giddyup Std</vt:lpstr>
      <vt:lpstr>Times New Roman</vt:lpstr>
      <vt:lpstr>Verdana</vt:lpstr>
      <vt:lpstr>Wingdings</vt:lpstr>
      <vt:lpstr>宋体</vt:lpstr>
      <vt:lpstr>TULIP</vt:lpstr>
      <vt:lpstr>Photo Editor Photo</vt:lpstr>
      <vt:lpstr>Recent Research Work  in TULIP Lab</vt:lpstr>
      <vt:lpstr>Deakin University, Australia</vt:lpstr>
      <vt:lpstr>Our rankings</vt:lpstr>
      <vt:lpstr>TULIP Lab (Team for Universal Learning and Intelligent Processing)</vt:lpstr>
      <vt:lpstr>TULIP Lab (Team for Universal Learning and Intelligent Processing)</vt:lpstr>
      <vt:lpstr>TULIP Lab (Team for Universal Learning and Intelligent Processing)</vt:lpstr>
      <vt:lpstr>P.R. Applications (Case 1: Face Age Recognition)</vt:lpstr>
      <vt:lpstr>P.R. Applications (Case 2: Speech-based Emotion Detection)</vt:lpstr>
      <vt:lpstr>P.R. Applications (Case 3: K-Complex Detection)</vt:lpstr>
      <vt:lpstr>P.R. Applications (Case 4: Trajectory Analysis)</vt:lpstr>
      <vt:lpstr>P.R. Applications (Case 5: Video Surveillance)</vt:lpstr>
      <vt:lpstr>Market Segmentation Analysis</vt:lpstr>
      <vt:lpstr>Negative Association Rule Mining</vt:lpstr>
      <vt:lpstr>Contrast Mining</vt:lpstr>
      <vt:lpstr>Contrast Mining</vt:lpstr>
      <vt:lpstr>The Popularity of Online Social Networks</vt:lpstr>
      <vt:lpstr>The Popularity of Online Social Networks</vt:lpstr>
      <vt:lpstr>Application of Geo Photos</vt:lpstr>
      <vt:lpstr>Tourist Movement Analysis</vt:lpstr>
      <vt:lpstr>Tourist Movement Analysis</vt:lpstr>
      <vt:lpstr>Concerns on Data Privacy</vt:lpstr>
      <vt:lpstr>Is O.S.N. a Secure Place to Show off?</vt:lpstr>
      <vt:lpstr>I Know Where Your Cat Lives </vt:lpstr>
      <vt:lpstr>AOL Dataset Debacle</vt:lpstr>
      <vt:lpstr>Breach of medical record</vt:lpstr>
      <vt:lpstr>Breach of medical record</vt:lpstr>
      <vt:lpstr>Related Conferences</vt:lpstr>
      <vt:lpstr>Collaboration with Deakin</vt:lpstr>
      <vt:lpstr>ARC Linkage Project</vt:lpstr>
      <vt:lpstr>SEBE Industry Engagement Scheme</vt:lpstr>
      <vt:lpstr>SEBE Industry PhD Scholarships</vt:lpstr>
      <vt:lpstr>SEBE Industry Postdoctoral Research Fellowships </vt:lpstr>
      <vt:lpstr>Questions?</vt:lpstr>
      <vt:lpstr>Contact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Gang Li</cp:lastModifiedBy>
  <cp:revision>1220</cp:revision>
  <cp:lastPrinted>2016-09-12T15:33:55Z</cp:lastPrinted>
  <dcterms:created xsi:type="dcterms:W3CDTF">2015-11-30T05:59:50Z</dcterms:created>
  <dcterms:modified xsi:type="dcterms:W3CDTF">2017-10-25T23:45:32Z</dcterms:modified>
</cp:coreProperties>
</file>